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77" r:id="rId10"/>
    <p:sldId id="275" r:id="rId11"/>
    <p:sldId id="276" r:id="rId12"/>
    <p:sldId id="279" r:id="rId13"/>
    <p:sldId id="280" r:id="rId14"/>
    <p:sldId id="281" r:id="rId15"/>
    <p:sldId id="282" r:id="rId16"/>
    <p:sldId id="273" r:id="rId17"/>
    <p:sldId id="283" r:id="rId18"/>
    <p:sldId id="284"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27F8A3-9731-42E5-91C6-0885243E1990}" v="1" dt="2023-03-24T00:28:58.462"/>
    <p1510:client id="{9C1878CE-64B9-4D98-8FF2-0A9BD99FB986}" v="1" dt="2023-03-23T02:28:23.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a:t>Undergraduate</a:t>
            </a:r>
            <a:r>
              <a:rPr lang="en-US" sz="2400" baseline="0"/>
              <a:t> Course Coverage Fall 2022</a:t>
            </a:r>
            <a:endParaRPr lang="en-US" sz="2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65C-48EE-84E7-7CE7788B777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65C-48EE-84E7-7CE7788B7775}"/>
              </c:ext>
            </c:extLst>
          </c:dPt>
          <c:dLbls>
            <c:dLbl>
              <c:idx val="0"/>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AB12E87E-45A7-48F2-97CC-31023CFCAAF9}" type="CATEGORYNAME">
                      <a:rPr lang="en-US" sz="1600"/>
                      <a:pPr>
                        <a:defRPr/>
                      </a:pPr>
                      <a:t>[CATEGORY NAME]</a:t>
                    </a:fld>
                    <a:r>
                      <a:rPr lang="en-US" sz="1600" baseline="0"/>
                      <a:t>
</a:t>
                    </a:r>
                    <a:fld id="{8822A73B-DB1B-4AA2-9442-32CF4E041954}" type="PERCENTAGE">
                      <a:rPr lang="en-US" sz="1600" baseline="0"/>
                      <a:pPr>
                        <a:defRPr/>
                      </a:pPr>
                      <a:t>[PERCENTAGE]</a:t>
                    </a:fld>
                    <a:endParaRPr lang="en-US" sz="1600" baseline="0"/>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3868591364976024"/>
                      <c:h val="0.14124884896893927"/>
                    </c:manualLayout>
                  </c15:layout>
                  <c15:dlblFieldTable/>
                  <c15:showDataLabelsRange val="0"/>
                </c:ext>
                <c:ext xmlns:c16="http://schemas.microsoft.com/office/drawing/2014/chart" uri="{C3380CC4-5D6E-409C-BE32-E72D297353CC}">
                  <c16:uniqueId val="{00000001-365C-48EE-84E7-7CE7788B7775}"/>
                </c:ext>
              </c:extLst>
            </c:dLbl>
            <c:dLbl>
              <c:idx val="1"/>
              <c:layout>
                <c:manualLayout>
                  <c:x val="8.4682088824857709E-4"/>
                  <c:y val="-0.14300662467705358"/>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0263F236-1267-43A3-8803-EF1B6511ADCC}" type="CATEGORYNAME">
                      <a:rPr lang="en-US" sz="1600" dirty="0"/>
                      <a:pPr>
                        <a:defRPr/>
                      </a:pPr>
                      <a:t>[CATEGORY NAME]</a:t>
                    </a:fld>
                    <a:r>
                      <a:rPr lang="en-US" sz="1600" baseline="0"/>
                      <a:t>
</a:t>
                    </a:r>
                    <a:fld id="{90B92FF8-889A-40A6-B255-9D6CD3271B4F}" type="PERCENTAGE">
                      <a:rPr lang="en-US" sz="1600" baseline="0" dirty="0"/>
                      <a:pPr>
                        <a:defRPr/>
                      </a:pPr>
                      <a:t>[PERCENTAGE]</a:t>
                    </a:fld>
                    <a:endParaRPr lang="en-US" sz="1600" baseline="0"/>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587451157128543"/>
                      <c:h val="0.17699116534330978"/>
                    </c:manualLayout>
                  </c15:layout>
                  <c15:dlblFieldTable/>
                  <c15:showDataLabelsRange val="0"/>
                </c:ext>
                <c:ext xmlns:c16="http://schemas.microsoft.com/office/drawing/2014/chart" uri="{C3380CC4-5D6E-409C-BE32-E72D297353CC}">
                  <c16:uniqueId val="{00000003-365C-48EE-84E7-7CE7788B7775}"/>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Sheet1!$A$1:$A$2</c:f>
              <c:strCache>
                <c:ptCount val="2"/>
                <c:pt idx="0">
                  <c:v>TT/Lecture</c:v>
                </c:pt>
                <c:pt idx="1">
                  <c:v>Adjunct/GA</c:v>
                </c:pt>
              </c:strCache>
            </c:strRef>
          </c:cat>
          <c:val>
            <c:numRef>
              <c:f>Sheet1!$B$1:$B$2</c:f>
              <c:numCache>
                <c:formatCode>General</c:formatCode>
                <c:ptCount val="2"/>
                <c:pt idx="0">
                  <c:v>0.53</c:v>
                </c:pt>
                <c:pt idx="1">
                  <c:v>0.47</c:v>
                </c:pt>
              </c:numCache>
            </c:numRef>
          </c:val>
          <c:extLst>
            <c:ext xmlns:c16="http://schemas.microsoft.com/office/drawing/2014/chart" uri="{C3380CC4-5D6E-409C-BE32-E72D297353CC}">
              <c16:uniqueId val="{00000004-365C-48EE-84E7-7CE7788B7775}"/>
            </c:ext>
          </c:extLst>
        </c:ser>
        <c:dLbls>
          <c:showLegendKey val="0"/>
          <c:showVal val="0"/>
          <c:showCatName val="0"/>
          <c:showSerName val="0"/>
          <c:showPercent val="0"/>
          <c:showBubbleSize val="0"/>
          <c:showLeaderLines val="0"/>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snews.com/education/online-education/computer-information-technology/veteran-rankings#sam-houston-state-university-227881" TargetMode="External"/><Relationship Id="rId2" Type="http://schemas.openxmlformats.org/officeDocument/2006/relationships/hyperlink" Target="https://www.usnews.com/education/online-education/computer-information-technology/rankings#sam-houston-state-university-227881" TargetMode="Externa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a:solidFill>
                  <a:srgbClr val="E36436"/>
                </a:solidFill>
                <a:latin typeface="Helvetica" pitchFamily="2" charset="0"/>
                <a:ea typeface="Helvetica Neue" panose="02000503000000020004" pitchFamily="2" charset="0"/>
                <a:cs typeface="Helvetica Neue" panose="02000503000000020004" pitchFamily="2" charset="0"/>
              </a:rPr>
              <a:t>College of Science &amp; Engineering Technology</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907006307"/>
              </p:ext>
            </p:extLst>
          </p:nvPr>
        </p:nvGraphicFramePr>
        <p:xfrm>
          <a:off x="838199" y="1372630"/>
          <a:ext cx="10515600" cy="509261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Assistant Professor of Data Science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$121,800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a:latin typeface="Helvetica" panose="020B0604020202020204" pitchFamily="34" charset="0"/>
                          <a:cs typeface="Helvetica" panose="020B0604020202020204" pitchFamily="34" charset="0"/>
                        </a:rPr>
                        <a:t>THECB just approved the B.S. in Data Science to begin Fall 2023. Few universities in Texas offer this degree but the job market is growing rapidly (projected to grow at least 36% by 2031). The degree is likely to attract students that would not otherwise enroll at SHSU.  In addition, Congress is considering funding specifically for K – 12 and post-secondary Data Science education. The American Statistical Association has prioritized establishing pathways to 4-year Data Science degrees. </a:t>
                      </a:r>
                      <a:r>
                        <a:rPr lang="en-US" sz="1600" b="0" i="0">
                          <a:latin typeface="Helvetica" pitchFamily="2" charset="0"/>
                          <a:ea typeface="Helvetica Neue" panose="02000503000000020004" pitchFamily="2" charset="0"/>
                          <a:cs typeface="Helvetica Neue" panose="02000503000000020004" pitchFamily="2" charset="0"/>
                        </a:rPr>
                        <a:t>This faculty member would teach courses in the new degree, support existing statistics service courses, and help seek funding.</a:t>
                      </a:r>
                      <a:endParaRPr lang="en-US" sz="1600">
                        <a:latin typeface="Helvetica" panose="020B0604020202020204" pitchFamily="34" charset="0"/>
                        <a:cs typeface="Helvetica" panose="020B0604020202020204" pitchFamily="34" charset="0"/>
                      </a:endParaRP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we do not soon have at least one tenure-track faculty whose specialty is in Data Science, this will hamper and even potentially jeopardize this new major.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466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11" name="Content Placeholder 10">
            <a:extLst>
              <a:ext uri="{FF2B5EF4-FFF2-40B4-BE49-F238E27FC236}">
                <a16:creationId xmlns:a16="http://schemas.microsoft.com/office/drawing/2014/main" id="{2A7B5DCB-9D00-EABD-FDB4-895C957BF843}"/>
              </a:ext>
            </a:extLst>
          </p:cNvPr>
          <p:cNvGraphicFramePr>
            <a:graphicFrameLocks noGrp="1"/>
          </p:cNvGraphicFramePr>
          <p:nvPr>
            <p:ph idx="1"/>
            <p:extLst>
              <p:ext uri="{D42A27DB-BD31-4B8C-83A1-F6EECF244321}">
                <p14:modId xmlns:p14="http://schemas.microsoft.com/office/powerpoint/2010/main" val="549302705"/>
              </p:ext>
            </p:extLst>
          </p:nvPr>
        </p:nvGraphicFramePr>
        <p:xfrm>
          <a:off x="620775" y="1991360"/>
          <a:ext cx="5747957" cy="2049780"/>
        </p:xfrm>
        <a:graphic>
          <a:graphicData uri="http://schemas.openxmlformats.org/drawingml/2006/table">
            <a:tbl>
              <a:tblPr firstRow="1" firstCol="1" bandRow="1">
                <a:tableStyleId>{5C22544A-7EE6-4342-B048-85BDC9FD1C3A}</a:tableStyleId>
              </a:tblPr>
              <a:tblGrid>
                <a:gridCol w="1499807">
                  <a:extLst>
                    <a:ext uri="{9D8B030D-6E8A-4147-A177-3AD203B41FA5}">
                      <a16:colId xmlns:a16="http://schemas.microsoft.com/office/drawing/2014/main" val="1147572650"/>
                    </a:ext>
                  </a:extLst>
                </a:gridCol>
                <a:gridCol w="849630">
                  <a:extLst>
                    <a:ext uri="{9D8B030D-6E8A-4147-A177-3AD203B41FA5}">
                      <a16:colId xmlns:a16="http://schemas.microsoft.com/office/drawing/2014/main" val="4078676483"/>
                    </a:ext>
                  </a:extLst>
                </a:gridCol>
                <a:gridCol w="849630">
                  <a:extLst>
                    <a:ext uri="{9D8B030D-6E8A-4147-A177-3AD203B41FA5}">
                      <a16:colId xmlns:a16="http://schemas.microsoft.com/office/drawing/2014/main" val="1988711661"/>
                    </a:ext>
                  </a:extLst>
                </a:gridCol>
                <a:gridCol w="849630">
                  <a:extLst>
                    <a:ext uri="{9D8B030D-6E8A-4147-A177-3AD203B41FA5}">
                      <a16:colId xmlns:a16="http://schemas.microsoft.com/office/drawing/2014/main" val="4253022678"/>
                    </a:ext>
                  </a:extLst>
                </a:gridCol>
                <a:gridCol w="849630">
                  <a:extLst>
                    <a:ext uri="{9D8B030D-6E8A-4147-A177-3AD203B41FA5}">
                      <a16:colId xmlns:a16="http://schemas.microsoft.com/office/drawing/2014/main" val="3385408917"/>
                    </a:ext>
                  </a:extLst>
                </a:gridCol>
                <a:gridCol w="849630">
                  <a:extLst>
                    <a:ext uri="{9D8B030D-6E8A-4147-A177-3AD203B41FA5}">
                      <a16:colId xmlns:a16="http://schemas.microsoft.com/office/drawing/2014/main" val="2135116295"/>
                    </a:ext>
                  </a:extLst>
                </a:gridCol>
              </a:tblGrid>
              <a:tr h="269330">
                <a:tc>
                  <a:txBody>
                    <a:bodyPr/>
                    <a:lstStyle/>
                    <a:p>
                      <a:pPr marL="228600" marR="0" algn="l">
                        <a:spcBef>
                          <a:spcPts val="0"/>
                        </a:spcBef>
                        <a:spcAft>
                          <a:spcPts val="0"/>
                        </a:spcAft>
                      </a:pPr>
                      <a:r>
                        <a:rPr lang="en-US" sz="2000">
                          <a:effectLst/>
                        </a:rPr>
                        <a:t>Institution</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2016</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2017</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2018</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2019</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2020</a:t>
                      </a:r>
                      <a:endParaRPr lang="en-US" sz="200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3536578510"/>
                  </a:ext>
                </a:extLst>
              </a:tr>
              <a:tr h="269330">
                <a:tc>
                  <a:txBody>
                    <a:bodyPr/>
                    <a:lstStyle/>
                    <a:p>
                      <a:pPr marL="228600" marR="0" algn="l">
                        <a:spcBef>
                          <a:spcPts val="0"/>
                        </a:spcBef>
                        <a:spcAft>
                          <a:spcPts val="0"/>
                        </a:spcAft>
                      </a:pPr>
                      <a:r>
                        <a:rPr lang="en-US" sz="2000">
                          <a:effectLst/>
                        </a:rPr>
                        <a:t>Enrollment</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 </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 </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 </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 </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 </a:t>
                      </a:r>
                      <a:endParaRPr lang="en-US" sz="200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688191302"/>
                  </a:ext>
                </a:extLst>
              </a:tr>
              <a:tr h="269330">
                <a:tc>
                  <a:txBody>
                    <a:bodyPr/>
                    <a:lstStyle/>
                    <a:p>
                      <a:pPr marL="228600" marR="0" algn="l">
                        <a:spcBef>
                          <a:spcPts val="0"/>
                        </a:spcBef>
                        <a:spcAft>
                          <a:spcPts val="0"/>
                        </a:spcAft>
                      </a:pPr>
                      <a:r>
                        <a:rPr lang="en-US" sz="2000">
                          <a:effectLst/>
                        </a:rPr>
                        <a:t>UHD</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39</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127</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98</a:t>
                      </a:r>
                      <a:endParaRPr lang="en-US" sz="200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235900373"/>
                  </a:ext>
                </a:extLst>
              </a:tr>
              <a:tr h="269330">
                <a:tc>
                  <a:txBody>
                    <a:bodyPr/>
                    <a:lstStyle/>
                    <a:p>
                      <a:pPr marL="228600" marR="0" algn="l">
                        <a:spcBef>
                          <a:spcPts val="0"/>
                        </a:spcBef>
                        <a:spcAft>
                          <a:spcPts val="0"/>
                        </a:spcAft>
                      </a:pPr>
                      <a:r>
                        <a:rPr lang="en-US" sz="2000">
                          <a:effectLst/>
                        </a:rPr>
                        <a:t>SFA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 </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11</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15</a:t>
                      </a:r>
                      <a:endParaRPr lang="en-US" sz="200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2687687736"/>
                  </a:ext>
                </a:extLst>
              </a:tr>
              <a:tr h="269330">
                <a:tc>
                  <a:txBody>
                    <a:bodyPr/>
                    <a:lstStyle/>
                    <a:p>
                      <a:pPr marL="228600" marR="0" algn="l">
                        <a:spcBef>
                          <a:spcPts val="0"/>
                        </a:spcBef>
                        <a:spcAft>
                          <a:spcPts val="0"/>
                        </a:spcAft>
                      </a:pPr>
                      <a:r>
                        <a:rPr lang="en-US" sz="2000">
                          <a:effectLst/>
                        </a:rPr>
                        <a:t>UTD</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NA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135</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295</a:t>
                      </a:r>
                      <a:endParaRPr lang="en-US" sz="200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1064302696"/>
                  </a:ext>
                </a:extLst>
              </a:tr>
              <a:tr h="269330">
                <a:tc>
                  <a:txBody>
                    <a:bodyPr/>
                    <a:lstStyle/>
                    <a:p>
                      <a:pPr marL="228600" marR="0" algn="l">
                        <a:spcBef>
                          <a:spcPts val="0"/>
                        </a:spcBef>
                        <a:spcAft>
                          <a:spcPts val="0"/>
                        </a:spcAft>
                      </a:pPr>
                      <a:r>
                        <a:rPr lang="en-US" sz="2000">
                          <a:effectLst/>
                        </a:rPr>
                        <a:t>UTSA</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87</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97</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95</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a:effectLst/>
                        </a:rPr>
                        <a:t>112</a:t>
                      </a:r>
                      <a:endParaRPr lang="en-US" sz="2000">
                        <a:effectLst/>
                        <a:latin typeface="Arial" panose="020B0604020202020204" pitchFamily="34" charset="0"/>
                        <a:ea typeface="Times New Roman" panose="02020603050405020304" pitchFamily="18" charset="0"/>
                      </a:endParaRPr>
                    </a:p>
                  </a:txBody>
                  <a:tcPr marL="18415" marR="18415" marT="18415" marB="18415" anchor="ctr"/>
                </a:tc>
                <a:tc>
                  <a:txBody>
                    <a:bodyPr/>
                    <a:lstStyle/>
                    <a:p>
                      <a:pPr marL="228600" marR="0" algn="ctr">
                        <a:spcBef>
                          <a:spcPts val="0"/>
                        </a:spcBef>
                        <a:spcAft>
                          <a:spcPts val="0"/>
                        </a:spcAft>
                      </a:pPr>
                      <a:r>
                        <a:rPr lang="en-US" sz="2000" dirty="0">
                          <a:effectLst/>
                        </a:rPr>
                        <a:t>136</a:t>
                      </a:r>
                      <a:endParaRPr lang="en-US" sz="2000" dirty="0">
                        <a:effectLst/>
                        <a:latin typeface="Arial" panose="020B0604020202020204" pitchFamily="34" charset="0"/>
                        <a:ea typeface="Times New Roman" panose="02020603050405020304" pitchFamily="18" charset="0"/>
                      </a:endParaRPr>
                    </a:p>
                  </a:txBody>
                  <a:tcPr marL="18415" marR="18415" marT="18415" marB="18415" anchor="ctr"/>
                </a:tc>
                <a:extLst>
                  <a:ext uri="{0D108BD9-81ED-4DB2-BD59-A6C34878D82A}">
                    <a16:rowId xmlns:a16="http://schemas.microsoft.com/office/drawing/2014/main" val="137565857"/>
                  </a:ext>
                </a:extLst>
              </a:tr>
            </a:tbl>
          </a:graphicData>
        </a:graphic>
      </p:graphicFrame>
      <p:sp>
        <p:nvSpPr>
          <p:cNvPr id="12" name="TextBox 11">
            <a:extLst>
              <a:ext uri="{FF2B5EF4-FFF2-40B4-BE49-F238E27FC236}">
                <a16:creationId xmlns:a16="http://schemas.microsoft.com/office/drawing/2014/main" id="{588AEEA0-13B7-03F9-D0CC-83D058639D80}"/>
              </a:ext>
            </a:extLst>
          </p:cNvPr>
          <p:cNvSpPr txBox="1"/>
          <p:nvPr/>
        </p:nvSpPr>
        <p:spPr>
          <a:xfrm>
            <a:off x="909320" y="4226560"/>
            <a:ext cx="4989058" cy="369332"/>
          </a:xfrm>
          <a:prstGeom prst="rect">
            <a:avLst/>
          </a:prstGeom>
          <a:noFill/>
        </p:spPr>
        <p:txBody>
          <a:bodyPr wrap="none" rtlCol="0">
            <a:spAutoFit/>
          </a:bodyPr>
          <a:lstStyle/>
          <a:p>
            <a:r>
              <a:rPr lang="en-US"/>
              <a:t>Enrollment Trends at Comparable Texas Institutions</a:t>
            </a:r>
          </a:p>
        </p:txBody>
      </p:sp>
      <p:pic>
        <p:nvPicPr>
          <p:cNvPr id="4" name="Picture 3" descr="Data Science Job Trends">
            <a:extLst>
              <a:ext uri="{FF2B5EF4-FFF2-40B4-BE49-F238E27FC236}">
                <a16:creationId xmlns:a16="http://schemas.microsoft.com/office/drawing/2014/main" id="{5556C694-F22C-F065-B192-BAD8A799557B}"/>
              </a:ext>
            </a:extLst>
          </p:cNvPr>
          <p:cNvPicPr>
            <a:picLocks noChangeAspect="1"/>
          </p:cNvPicPr>
          <p:nvPr/>
        </p:nvPicPr>
        <p:blipFill>
          <a:blip r:embed="rId3"/>
          <a:stretch>
            <a:fillRect/>
          </a:stretch>
        </p:blipFill>
        <p:spPr>
          <a:xfrm>
            <a:off x="6482080" y="1725184"/>
            <a:ext cx="5018709" cy="2787325"/>
          </a:xfrm>
          <a:prstGeom prst="rect">
            <a:avLst/>
          </a:prstGeom>
        </p:spPr>
      </p:pic>
      <p:sp>
        <p:nvSpPr>
          <p:cNvPr id="13" name="TextBox 12">
            <a:extLst>
              <a:ext uri="{FF2B5EF4-FFF2-40B4-BE49-F238E27FC236}">
                <a16:creationId xmlns:a16="http://schemas.microsoft.com/office/drawing/2014/main" id="{AE7C325F-DEF3-5C76-558A-B48704715450}"/>
              </a:ext>
            </a:extLst>
          </p:cNvPr>
          <p:cNvSpPr txBox="1"/>
          <p:nvPr/>
        </p:nvSpPr>
        <p:spPr>
          <a:xfrm>
            <a:off x="7579360" y="4714692"/>
            <a:ext cx="2997200" cy="369332"/>
          </a:xfrm>
          <a:prstGeom prst="rect">
            <a:avLst/>
          </a:prstGeom>
          <a:noFill/>
        </p:spPr>
        <p:txBody>
          <a:bodyPr wrap="square" rtlCol="0">
            <a:spAutoFit/>
          </a:bodyPr>
          <a:lstStyle/>
          <a:p>
            <a:pPr algn="ctr"/>
            <a:r>
              <a:rPr lang="en-US"/>
              <a:t>Job Market</a:t>
            </a:r>
          </a:p>
        </p:txBody>
      </p:sp>
    </p:spTree>
    <p:extLst>
      <p:ext uri="{BB962C8B-B14F-4D97-AF65-F5344CB8AC3E}">
        <p14:creationId xmlns:p14="http://schemas.microsoft.com/office/powerpoint/2010/main" val="1431565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1999154297"/>
              </p:ext>
            </p:extLst>
          </p:nvPr>
        </p:nvGraphicFramePr>
        <p:xfrm>
          <a:off x="838199" y="1372630"/>
          <a:ext cx="10515600" cy="520239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Assistant Professor of Cybersecurity</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$115,200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marL="0" algn="l" defTabSz="914400" rtl="0" eaLnBrk="1" latinLnBrk="0" hangingPunct="1"/>
                      <a:r>
                        <a:rPr lang="en-US" sz="1600" b="0" i="0" kern="120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cybersecurity workforce has reached an all-time high and there's a global shortage of 3.4 million workers in this field, according to the 2022 (ISC)2 Cybersecurity Workforce Study. The BS in Cybersecurity program is tripled in size from 2020 to 2022 and is expected for further growth with the new NSF SFS program and the CAE designation. This position is needed to support high course demand, students' research and hands-on activities with the new collaborative partnerships on campus and outside of SHSU including the institutions of the CAE network and U.S. Cyber Command Academic Engagement Network.</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An additional faculty member is needed due to class sizes being capped at 30 students with a demand of 60 students. If this position is not permanently funded, students will have to be waitlisted resulting in possible graduation delay or seeking an alternative institution for their degree.</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8" name="Content Placeholder 7" descr="Supportive Data - Bar Chart">
            <a:extLst>
              <a:ext uri="{FF2B5EF4-FFF2-40B4-BE49-F238E27FC236}">
                <a16:creationId xmlns:a16="http://schemas.microsoft.com/office/drawing/2014/main" id="{486772DA-580F-6D16-C5EB-0F818CC26EAD}"/>
              </a:ext>
            </a:extLst>
          </p:cNvPr>
          <p:cNvPicPr>
            <a:picLocks noGrp="1" noChangeAspect="1"/>
          </p:cNvPicPr>
          <p:nvPr>
            <p:ph idx="1"/>
          </p:nvPr>
        </p:nvPicPr>
        <p:blipFill rotWithShape="1">
          <a:blip r:embed="rId3"/>
          <a:srcRect l="16107" t="16425" r="24037" b="23978"/>
          <a:stretch/>
        </p:blipFill>
        <p:spPr>
          <a:xfrm>
            <a:off x="2291782" y="1438320"/>
            <a:ext cx="8006763" cy="4232865"/>
          </a:xfrm>
        </p:spPr>
      </p:pic>
    </p:spTree>
    <p:extLst>
      <p:ext uri="{BB962C8B-B14F-4D97-AF65-F5344CB8AC3E}">
        <p14:creationId xmlns:p14="http://schemas.microsoft.com/office/powerpoint/2010/main" val="820795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838888248"/>
              </p:ext>
            </p:extLst>
          </p:nvPr>
        </p:nvGraphicFramePr>
        <p:xfrm>
          <a:off x="838199" y="1372630"/>
          <a:ext cx="10515600" cy="436109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HEF: New Faculty Start-Up Support</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2 Goal 1: Academic Excellence</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$230,000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 </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These funds were negotiated as part of the start-up packages for 4 faculty hires in COSET - 1 each in Agricultural Sciences, Biological Sciences, Engineering Technology, and Environmental and Geosciences. The equipment is vital to their productivity as researchers, which impacts their students and SHSU’s research activity level.</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Newly hired faculty would be incapable of conducting research, obtaining external funding, or offering student research experiences. Qualified faculty and students would go elsewhere.</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a:solidFill>
                <a:srgbClr val="E36436"/>
              </a:solidFill>
              <a:latin typeface="Helvetica Oblique" pitchFamily="2" charset="0"/>
              <a:ea typeface="Helvetica Neue" panose="02000503000000020004" pitchFamily="2" charset="0"/>
              <a:cs typeface="Helvetica Neue" panose="02000503000000020004" pitchFamily="2" charset="0"/>
            </a:endParaRPr>
          </a:p>
        </p:txBody>
      </p:sp>
      <p:graphicFrame>
        <p:nvGraphicFramePr>
          <p:cNvPr id="4" name="Content Placeholder 3">
            <a:extLst>
              <a:ext uri="{FF2B5EF4-FFF2-40B4-BE49-F238E27FC236}">
                <a16:creationId xmlns:a16="http://schemas.microsoft.com/office/drawing/2014/main" id="{6ED3ECB9-E104-385A-693E-1184980AA5D1}"/>
              </a:ext>
            </a:extLst>
          </p:cNvPr>
          <p:cNvGraphicFramePr>
            <a:graphicFrameLocks noGrp="1"/>
          </p:cNvGraphicFramePr>
          <p:nvPr>
            <p:ph idx="1"/>
            <p:extLst>
              <p:ext uri="{D42A27DB-BD31-4B8C-83A1-F6EECF244321}">
                <p14:modId xmlns:p14="http://schemas.microsoft.com/office/powerpoint/2010/main" val="2550759497"/>
              </p:ext>
            </p:extLst>
          </p:nvPr>
        </p:nvGraphicFramePr>
        <p:xfrm>
          <a:off x="1178560" y="1541918"/>
          <a:ext cx="9530080" cy="4055598"/>
        </p:xfrm>
        <a:graphic>
          <a:graphicData uri="http://schemas.openxmlformats.org/drawingml/2006/table">
            <a:tbl>
              <a:tblPr firstRow="1" firstCol="1" bandRow="1">
                <a:tableStyleId>{5C22544A-7EE6-4342-B048-85BDC9FD1C3A}</a:tableStyleId>
              </a:tblPr>
              <a:tblGrid>
                <a:gridCol w="2168640">
                  <a:extLst>
                    <a:ext uri="{9D8B030D-6E8A-4147-A177-3AD203B41FA5}">
                      <a16:colId xmlns:a16="http://schemas.microsoft.com/office/drawing/2014/main" val="3669375636"/>
                    </a:ext>
                  </a:extLst>
                </a:gridCol>
                <a:gridCol w="2155766">
                  <a:extLst>
                    <a:ext uri="{9D8B030D-6E8A-4147-A177-3AD203B41FA5}">
                      <a16:colId xmlns:a16="http://schemas.microsoft.com/office/drawing/2014/main" val="512064533"/>
                    </a:ext>
                  </a:extLst>
                </a:gridCol>
                <a:gridCol w="2155766">
                  <a:extLst>
                    <a:ext uri="{9D8B030D-6E8A-4147-A177-3AD203B41FA5}">
                      <a16:colId xmlns:a16="http://schemas.microsoft.com/office/drawing/2014/main" val="2184902766"/>
                    </a:ext>
                  </a:extLst>
                </a:gridCol>
                <a:gridCol w="3049908">
                  <a:extLst>
                    <a:ext uri="{9D8B030D-6E8A-4147-A177-3AD203B41FA5}">
                      <a16:colId xmlns:a16="http://schemas.microsoft.com/office/drawing/2014/main" val="3189177459"/>
                    </a:ext>
                  </a:extLst>
                </a:gridCol>
              </a:tblGrid>
              <a:tr h="228049">
                <a:tc>
                  <a:txBody>
                    <a:bodyPr/>
                    <a:lstStyle/>
                    <a:p>
                      <a:pPr marL="0" marR="0" algn="ctr">
                        <a:lnSpc>
                          <a:spcPct val="107000"/>
                        </a:lnSpc>
                        <a:spcBef>
                          <a:spcPts val="0"/>
                        </a:spcBef>
                        <a:spcAft>
                          <a:spcPts val="0"/>
                        </a:spcAft>
                      </a:pPr>
                      <a:r>
                        <a:rPr lang="en-US" sz="1800">
                          <a:effectLst/>
                        </a:rPr>
                        <a:t>Department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Discipline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Request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Comparable Awards*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0290310"/>
                  </a:ext>
                </a:extLst>
              </a:tr>
              <a:tr h="943780">
                <a:tc>
                  <a:txBody>
                    <a:bodyPr/>
                    <a:lstStyle/>
                    <a:p>
                      <a:pPr marL="0" marR="0" algn="ctr">
                        <a:lnSpc>
                          <a:spcPct val="107000"/>
                        </a:lnSpc>
                        <a:spcBef>
                          <a:spcPts val="0"/>
                        </a:spcBef>
                        <a:spcAft>
                          <a:spcPts val="0"/>
                        </a:spcAft>
                      </a:pPr>
                      <a:r>
                        <a:rPr lang="en-US" sz="1800">
                          <a:effectLst/>
                        </a:rPr>
                        <a:t>Agricultural Sciences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Wildlife Management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No comparable data. Agricultural Education median award = $47,500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0599820"/>
                  </a:ext>
                </a:extLst>
              </a:tr>
              <a:tr h="466626">
                <a:tc>
                  <a:txBody>
                    <a:bodyPr/>
                    <a:lstStyle/>
                    <a:p>
                      <a:pPr marL="0" marR="0" algn="ctr">
                        <a:lnSpc>
                          <a:spcPct val="107000"/>
                        </a:lnSpc>
                        <a:spcBef>
                          <a:spcPts val="0"/>
                        </a:spcBef>
                        <a:spcAft>
                          <a:spcPts val="0"/>
                        </a:spcAft>
                      </a:pPr>
                      <a:r>
                        <a:rPr lang="en-US" sz="1800">
                          <a:effectLst/>
                        </a:rPr>
                        <a:t>Biological Sciences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Microbiologist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Median award = $357,500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1238785"/>
                  </a:ext>
                </a:extLst>
              </a:tr>
              <a:tr h="1182356">
                <a:tc>
                  <a:txBody>
                    <a:bodyPr/>
                    <a:lstStyle/>
                    <a:p>
                      <a:pPr marL="0" marR="0" algn="ctr">
                        <a:lnSpc>
                          <a:spcPct val="107000"/>
                        </a:lnSpc>
                        <a:spcBef>
                          <a:spcPts val="0"/>
                        </a:spcBef>
                        <a:spcAft>
                          <a:spcPts val="0"/>
                        </a:spcAft>
                        <a:tabLst>
                          <a:tab pos="219075" algn="l"/>
                        </a:tabLst>
                      </a:pPr>
                      <a:r>
                        <a:rPr lang="en-US" sz="1800">
                          <a:effectLst/>
                        </a:rPr>
                        <a:t>Engineering Technology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Mechanical Engineering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No comparable data</a:t>
                      </a:r>
                    </a:p>
                    <a:p>
                      <a:pPr marL="0" marR="0" algn="ctr">
                        <a:lnSpc>
                          <a:spcPct val="107000"/>
                        </a:lnSpc>
                        <a:spcBef>
                          <a:spcPts val="0"/>
                        </a:spcBef>
                        <a:spcAft>
                          <a:spcPts val="0"/>
                        </a:spcAft>
                      </a:pPr>
                      <a:r>
                        <a:rPr lang="en-US" sz="1800">
                          <a:effectLst/>
                        </a:rPr>
                        <a:t>Professional University Award = $119,185</a:t>
                      </a:r>
                    </a:p>
                    <a:p>
                      <a:pPr marL="0" marR="0" algn="ctr">
                        <a:lnSpc>
                          <a:spcPct val="107000"/>
                        </a:lnSpc>
                        <a:spcBef>
                          <a:spcPts val="0"/>
                        </a:spcBef>
                        <a:spcAft>
                          <a:spcPts val="0"/>
                        </a:spcAft>
                      </a:pPr>
                      <a:r>
                        <a:rPr lang="en-US" sz="1800">
                          <a:effectLst/>
                        </a:rPr>
                        <a:t>Master’s Medium = $206,250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1969400"/>
                  </a:ext>
                </a:extLst>
              </a:tr>
              <a:tr h="1182356">
                <a:tc>
                  <a:txBody>
                    <a:bodyPr/>
                    <a:lstStyle/>
                    <a:p>
                      <a:pPr marL="0" marR="0" algn="ctr">
                        <a:lnSpc>
                          <a:spcPct val="107000"/>
                        </a:lnSpc>
                        <a:spcBef>
                          <a:spcPts val="0"/>
                        </a:spcBef>
                        <a:spcAft>
                          <a:spcPts val="0"/>
                        </a:spcAft>
                      </a:pPr>
                      <a:r>
                        <a:rPr lang="en-US" sz="1800">
                          <a:effectLst/>
                        </a:rPr>
                        <a:t>Environmental and Geosciences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Geography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No comparable data</a:t>
                      </a:r>
                    </a:p>
                    <a:p>
                      <a:pPr marL="0" marR="0" algn="ctr">
                        <a:lnSpc>
                          <a:spcPct val="107000"/>
                        </a:lnSpc>
                        <a:spcBef>
                          <a:spcPts val="0"/>
                        </a:spcBef>
                        <a:spcAft>
                          <a:spcPts val="0"/>
                        </a:spcAft>
                      </a:pPr>
                      <a:r>
                        <a:rPr lang="en-US" sz="1800" dirty="0">
                          <a:effectLst/>
                        </a:rPr>
                        <a:t>Master’s Smaller = $20,000</a:t>
                      </a:r>
                    </a:p>
                    <a:p>
                      <a:pPr marL="0" marR="0" algn="ctr">
                        <a:lnSpc>
                          <a:spcPct val="107000"/>
                        </a:lnSpc>
                        <a:spcBef>
                          <a:spcPts val="0"/>
                        </a:spcBef>
                        <a:spcAft>
                          <a:spcPts val="0"/>
                        </a:spcAft>
                      </a:pPr>
                      <a:r>
                        <a:rPr lang="en-US" sz="1800" dirty="0">
                          <a:effectLst/>
                        </a:rPr>
                        <a:t>Median 2021 = $90,000**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3033618"/>
                  </a:ext>
                </a:extLst>
              </a:tr>
            </a:tbl>
          </a:graphicData>
        </a:graphic>
      </p:graphicFrame>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7" name="TextBox 6">
            <a:extLst>
              <a:ext uri="{FF2B5EF4-FFF2-40B4-BE49-F238E27FC236}">
                <a16:creationId xmlns:a16="http://schemas.microsoft.com/office/drawing/2014/main" id="{84F126BC-E4E1-5B6B-36CF-2738D19E9708}"/>
              </a:ext>
            </a:extLst>
          </p:cNvPr>
          <p:cNvSpPr txBox="1"/>
          <p:nvPr/>
        </p:nvSpPr>
        <p:spPr>
          <a:xfrm>
            <a:off x="1178560" y="5740013"/>
            <a:ext cx="9530080" cy="710131"/>
          </a:xfrm>
          <a:prstGeom prst="rect">
            <a:avLst/>
          </a:prstGeom>
          <a:noFill/>
        </p:spPr>
        <p:txBody>
          <a:bodyPr wrap="square">
            <a:spAutoFit/>
          </a:bodyPr>
          <a:lstStyle/>
          <a:p>
            <a:pPr marL="0" marR="0" algn="ctr">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Times New Roman" panose="02020603050405020304" pitchFamily="18" charset="0"/>
              </a:rPr>
              <a:t>*Data collected from the Council of Colleges of Arts &amp; Sciences 2022 New Hire Survey</a:t>
            </a:r>
          </a:p>
          <a:p>
            <a:pPr marL="0" marR="0" algn="ctr">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Times New Roman" panose="02020603050405020304" pitchFamily="18" charset="0"/>
              </a:rPr>
              <a:t>**Data collected from the Council of Colleges of Arts &amp; Sciences 2021 New Hire Survey</a:t>
            </a:r>
          </a:p>
        </p:txBody>
      </p:sp>
    </p:spTree>
    <p:extLst>
      <p:ext uri="{BB962C8B-B14F-4D97-AF65-F5344CB8AC3E}">
        <p14:creationId xmlns:p14="http://schemas.microsoft.com/office/powerpoint/2010/main" val="3952054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Mathematics Visiting Assistant Professors – $ 343,094</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Agricultural Sciences Lecturer – $ 93,945</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Assistant Professor of Data Science – $ 121,800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Assistant Professor of Cybersecurity – $ 115,200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HEF: Start-up Funds for New Faculty – $ 230,000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$ 904,039</a:t>
            </a:r>
          </a:p>
        </p:txBody>
      </p:sp>
    </p:spTree>
    <p:extLst>
      <p:ext uri="{BB962C8B-B14F-4D97-AF65-F5344CB8AC3E}">
        <p14:creationId xmlns:p14="http://schemas.microsoft.com/office/powerpoint/2010/main" val="82206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Self-funded New Initiatives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 visiting assistant professor of Biological Sciences to support Goal 1.1: </a:t>
            </a:r>
            <a:r>
              <a:rPr lang="en-US" sz="2800" b="1"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 ($79,216 in DLF)</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Supplement departmental O &amp; M to address increases costs to support Goal 1.1: </a:t>
            </a:r>
            <a:r>
              <a:rPr lang="en-US" sz="2800" b="1"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a:t>
            </a: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($39,460 in DLF)</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Gibbs Ranch classroom technology to support Goal 1.1: </a:t>
            </a:r>
            <a:r>
              <a:rPr lang="en-US" sz="2800" b="1"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 ($68,171 in DLF)</a:t>
            </a:r>
          </a:p>
          <a:p>
            <a:pPr marL="514350" indent="-514350">
              <a:buFont typeface="+mj-lt"/>
              <a:buAutoNum type="arabi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0" indent="0">
              <a:buNone/>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428750" lvl="2" indent="-514350">
              <a:buFont typeface="+mj-lt"/>
              <a:buAutoNum type="arabicPeriod"/>
            </a:pP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371473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787743" cy="4351338"/>
          </a:xfrm>
        </p:spPr>
        <p:txBody>
          <a:bodyPr>
            <a:normAutofit fontScale="77500" lnSpcReduction="20000"/>
          </a:bodyPr>
          <a:lstStyle/>
          <a:p>
            <a:pPr marL="514350" indent="-514350">
              <a:buFont typeface="+mj-lt"/>
              <a:buAutoNum type="arabicPeriod"/>
            </a:pPr>
            <a:r>
              <a:rPr lang="en-US" sz="32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Market-Driven Collaborative Programs</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Crime Analysis and Mapping Minor</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Data Science for Health Sciences Track</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M.S. in Business Security and Resilience</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Agile and </a:t>
            </a:r>
            <a:r>
              <a:rPr lang="en-US" b="1">
                <a:solidFill>
                  <a:schemeClr val="bg2">
                    <a:lumMod val="25000"/>
                  </a:schemeClr>
                </a:solidFill>
                <a:latin typeface="Helvetica" pitchFamily="2" charset="0"/>
                <a:ea typeface="Helvetica Neue" panose="02000503000000020004" pitchFamily="2" charset="0"/>
                <a:cs typeface="Helvetica Neue" panose="02000503000000020004" pitchFamily="2" charset="0"/>
              </a:rPr>
              <a:t>OSHA Certifications</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Cybersecurity Micro-credentials</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Drone Piloting Certificates/Credentials</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CHIPS Semiconductor Training</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Engineering Technology Concrete Management </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Biomedical Engineering Technology Concentration</a:t>
            </a:r>
          </a:p>
          <a:p>
            <a:pPr marL="974725" lvl="1" indent="-457200">
              <a:buFont typeface="+mj-lt"/>
              <a:buAutoNum type="romanL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Biomedical Research Training</a:t>
            </a:r>
          </a:p>
          <a:p>
            <a:pPr marL="514350" indent="-514350">
              <a:buFont typeface="+mj-lt"/>
              <a:buAutoNum type="arabicPeriod"/>
            </a:pPr>
            <a:r>
              <a:rPr lang="en-US" sz="32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Regional Security Operation Center (RSOC) @SHSU</a:t>
            </a:r>
          </a:p>
          <a:p>
            <a:pPr marL="514350" indent="-514350">
              <a:buFont typeface="+mj-lt"/>
              <a:buAutoNum type="arabicPeriod"/>
            </a:pPr>
            <a:r>
              <a:rPr lang="en-US" sz="32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Gibbs Ranch Expansion: Phase II</a:t>
            </a:r>
          </a:p>
          <a:p>
            <a:pPr marL="514350" indent="-514350">
              <a:buFont typeface="+mj-lt"/>
              <a:buAutoNum type="arabicPeriod"/>
            </a:pPr>
            <a:r>
              <a:rPr lang="en-US" sz="3200" b="1"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Dominey</a:t>
            </a:r>
            <a:r>
              <a:rPr lang="en-US" sz="32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Observatory Expansion: Phase II</a:t>
            </a:r>
          </a:p>
          <a:p>
            <a:pPr marL="971550" lvl="1" indent="-454025">
              <a:buFont typeface="+mj-lt"/>
              <a:buAutoNum type="romanL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Science and Engineering Technology</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School of Agricultural Sciences</a:t>
            </a:r>
          </a:p>
          <a:p>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Departments of</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Biological Sciences</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Chemistry</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Computer Science</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Engineering Technology</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Environmental and Geosciences</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Mathematics and Statistics</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Physics and Astronomy</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690688"/>
            <a:ext cx="10525541" cy="4578031"/>
          </a:xfrm>
        </p:spPr>
        <p:txBody>
          <a:bodyPr>
            <a:normAutofit fontScale="92500" lnSpcReduction="10000"/>
          </a:bodyPr>
          <a:lstStyle/>
          <a:p>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marL="0" indent="0">
              <a:buNone/>
            </a:pPr>
            <a:endParaRPr lang="en-US" sz="16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a:solidFill>
                  <a:schemeClr val="bg2">
                    <a:lumMod val="25000"/>
                  </a:schemeClr>
                </a:solidFill>
                <a:latin typeface="Helvetica" panose="020B0604020202020204" pitchFamily="34" charset="0"/>
                <a:cs typeface="Helvetica" panose="020B0604020202020204" pitchFamily="34" charset="0"/>
              </a:rPr>
              <a:t>Largest increase in undergraduate enrollment university-wide in Fall 2022 (4.3%) and Spring 2023 (7.4%)</a:t>
            </a:r>
          </a:p>
          <a:p>
            <a:pPr lvl="1"/>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Student success initiatives to address achievement gaps in Calculus, General Chemistry, and Weather &amp; Climate, partnering with ASC, STEM Center, PACE, Testing Center, and SAM Center</a:t>
            </a:r>
          </a:p>
          <a:p>
            <a:pPr lvl="1"/>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Pilot of a new suspension readmission process with data collection to inform interventions</a:t>
            </a:r>
          </a:p>
          <a:p>
            <a:pPr lvl="1"/>
            <a:r>
              <a:rPr lang="en-US" sz="2000">
                <a:solidFill>
                  <a:schemeClr val="bg2">
                    <a:lumMod val="25000"/>
                  </a:schemeClr>
                </a:solidFill>
                <a:latin typeface="Helvetica" panose="020B0604020202020204" pitchFamily="34" charset="0"/>
                <a:cs typeface="Helvetica" panose="020B0604020202020204" pitchFamily="34" charset="0"/>
              </a:rPr>
              <a:t>Approval of a new B.S. Data Science to launch Fall 2023, in partnership with COBA</a:t>
            </a:r>
          </a:p>
          <a:p>
            <a:pPr lvl="1"/>
            <a:r>
              <a:rPr lang="en-US" sz="2000">
                <a:solidFill>
                  <a:schemeClr val="bg2">
                    <a:lumMod val="25000"/>
                  </a:schemeClr>
                </a:solidFill>
                <a:latin typeface="Helvetica" panose="020B0604020202020204" pitchFamily="34" charset="0"/>
                <a:cs typeface="Helvetica" panose="020B0604020202020204" pitchFamily="34" charset="0"/>
              </a:rPr>
              <a:t>Approval of a  4+1 BS/MS Computing and Data Science Program, supported by a THECB grant and officially launching Fall 2023. </a:t>
            </a:r>
          </a:p>
          <a:p>
            <a:pPr lvl="1"/>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Establishment of the Science Training Community for Neurodiverse Students</a:t>
            </a:r>
          </a:p>
          <a:p>
            <a:pPr lvl="1"/>
            <a:r>
              <a:rPr lang="en-US" sz="2000">
                <a:solidFill>
                  <a:srgbClr val="2D2D2D"/>
                </a:solidFill>
                <a:latin typeface="Helvetica" panose="020B0604020202020204" pitchFamily="34" charset="0"/>
                <a:cs typeface="Helvetica" panose="020B0604020202020204" pitchFamily="34" charset="0"/>
              </a:rPr>
              <a:t>Data Science Pathway on the Zeus Platform, developed and run in partnership with Texas State University and expanding to Lamar University. The first of several non-traditional paths to academic credit.</a:t>
            </a:r>
          </a:p>
          <a:p>
            <a:pPr lvl="1"/>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Establishment of dual-enrollment Agriculture courses in partnership with Blinn College</a:t>
            </a:r>
          </a:p>
          <a:p>
            <a:pPr lvl="2"/>
            <a:endParaRPr lang="en-US" sz="16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914400" lvl="2" indent="0">
              <a:buNone/>
            </a:pPr>
            <a:endParaRPr lang="en-US" sz="16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2"/>
            <a:endParaRPr lang="en-US" sz="14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marL="0" indent="0">
              <a:buNone/>
            </a:pPr>
            <a:endPar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First in total grant proposal submissions and second in dollars awarded in FY22</a:t>
            </a:r>
          </a:p>
          <a:p>
            <a:pPr lvl="1"/>
            <a:r>
              <a:rPr lang="en-US" sz="2000">
                <a:solidFill>
                  <a:schemeClr val="bg2">
                    <a:lumMod val="25000"/>
                  </a:schemeClr>
                </a:solidFill>
                <a:latin typeface="Helvetica" panose="020B0604020202020204" pitchFamily="34" charset="0"/>
                <a:cs typeface="Helvetica" panose="020B0604020202020204" pitchFamily="34" charset="0"/>
              </a:rPr>
              <a:t>$2.8 million National Science Foundation </a:t>
            </a:r>
            <a:r>
              <a:rPr lang="en-US" sz="2000" err="1">
                <a:solidFill>
                  <a:schemeClr val="bg2">
                    <a:lumMod val="25000"/>
                  </a:schemeClr>
                </a:solidFill>
                <a:latin typeface="Helvetica" panose="020B0604020202020204" pitchFamily="34" charset="0"/>
                <a:cs typeface="Helvetica" panose="020B0604020202020204" pitchFamily="34" charset="0"/>
              </a:rPr>
              <a:t>CyberCorps</a:t>
            </a:r>
            <a:r>
              <a:rPr lang="en-US" sz="2000">
                <a:solidFill>
                  <a:schemeClr val="bg2">
                    <a:lumMod val="25000"/>
                  </a:schemeClr>
                </a:solidFill>
                <a:latin typeface="Helvetica" panose="020B0604020202020204" pitchFamily="34" charset="0"/>
                <a:cs typeface="Helvetica" panose="020B0604020202020204" pitchFamily="34" charset="0"/>
              </a:rPr>
              <a:t> Scholarship for Service grant in Interdisciplinary Cyber Security and Cyber Forensics.</a:t>
            </a:r>
          </a:p>
          <a:p>
            <a:pPr lvl="1"/>
            <a:r>
              <a:rPr lang="en-US" sz="2000">
                <a:solidFill>
                  <a:srgbClr val="2D2D2D"/>
                </a:solidFill>
                <a:latin typeface="Helvetica" panose="020B0604020202020204" pitchFamily="34" charset="0"/>
                <a:cs typeface="Helvetica" panose="020B0604020202020204" pitchFamily="34" charset="0"/>
              </a:rPr>
              <a:t>Computer Science programs recognized in U.S. News &amp; World Report.</a:t>
            </a:r>
          </a:p>
          <a:p>
            <a:pPr lvl="2"/>
            <a:r>
              <a:rPr lang="en-US" sz="1800" u="sng">
                <a:solidFill>
                  <a:srgbClr val="004990"/>
                </a:solidFill>
                <a:latin typeface="Helvetica" panose="020B0604020202020204" pitchFamily="34" charset="0"/>
                <a:cs typeface="Helvetica" panose="020B0604020202020204" pitchFamily="34" charset="0"/>
                <a:hlinkClick r:id="rId2"/>
              </a:rPr>
              <a:t>No. 20 in Best Online Master's in Computer Information Technology Programs</a:t>
            </a:r>
            <a:endParaRPr lang="en-US" sz="1800">
              <a:solidFill>
                <a:srgbClr val="2D2D2D"/>
              </a:solidFill>
              <a:latin typeface="Helvetica" panose="020B0604020202020204" pitchFamily="34" charset="0"/>
              <a:cs typeface="Helvetica" panose="020B0604020202020204" pitchFamily="34" charset="0"/>
            </a:endParaRPr>
          </a:p>
          <a:p>
            <a:pPr lvl="2"/>
            <a:r>
              <a:rPr lang="en-US" sz="1800" u="sng">
                <a:solidFill>
                  <a:srgbClr val="004990"/>
                </a:solidFill>
                <a:latin typeface="Helvetica" panose="020B0604020202020204" pitchFamily="34" charset="0"/>
                <a:cs typeface="Helvetica" panose="020B0604020202020204" pitchFamily="34" charset="0"/>
                <a:hlinkClick r:id="rId3"/>
              </a:rPr>
              <a:t>No. 10 in Best Online Master's in Computer Information Technology Programs for Veterans</a:t>
            </a:r>
            <a:endParaRPr lang="en-US" sz="1800">
              <a:solidFill>
                <a:srgbClr val="2D2D2D"/>
              </a:solidFill>
              <a:latin typeface="Helvetica" panose="020B0604020202020204" pitchFamily="34" charset="0"/>
              <a:cs typeface="Helvetica" panose="020B0604020202020204" pitchFamily="34" charset="0"/>
            </a:endParaRP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American Association of Geographers Distinguished Teaching Award (John Strait and Ava Fujimoto-Strait).</a:t>
            </a:r>
          </a:p>
          <a:p>
            <a:pPr lvl="1"/>
            <a:endPar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pPr lvl="1"/>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marL="0" indent="0">
              <a:buNone/>
            </a:pPr>
            <a:endPar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Expansion of Gibbs Ranch to provide more community events, partnerships, and outreach</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Expansion of the </a:t>
            </a:r>
            <a:r>
              <a:rPr lang="en-US" sz="200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Dominey</a:t>
            </a: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 Observatory as a state-of-the-art ADA compliant observatory</a:t>
            </a:r>
          </a:p>
          <a:p>
            <a:pPr lvl="1"/>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SkillsUSA Conference: a high-school student leadership conference for ~700 students, in partnership with CAM, CHSS, CJ, COBA, COHS, and COM</a:t>
            </a:r>
          </a:p>
          <a:p>
            <a:pPr lvl="1"/>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normAutofit fontScale="92500"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marL="0" indent="0">
              <a:buNone/>
            </a:pPr>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Partnership between Engineering Technology and Entergy to provide the community with a fast-charging EV charging station</a:t>
            </a:r>
          </a:p>
          <a:p>
            <a:pPr lvl="1"/>
            <a:r>
              <a:rPr lang="en-US" sz="2000" i="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Girl Scout STEM Day</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a STEM exploration experience for ~50 local Girl Scouts</a:t>
            </a:r>
          </a:p>
          <a:p>
            <a:pPr lvl="1"/>
            <a:r>
              <a:rPr lang="en-US" sz="2000" i="1" dirty="0">
                <a:solidFill>
                  <a:srgbClr val="2D2D2D"/>
                </a:solidFill>
                <a:latin typeface="Helvetica" panose="020B0604020202020204" pitchFamily="34" charset="0"/>
                <a:cs typeface="Helvetica" panose="020B0604020202020204" pitchFamily="34" charset="0"/>
              </a:rPr>
              <a:t>Geoscience and Exposure and Training in Texas (GET TX) </a:t>
            </a:r>
            <a:r>
              <a:rPr lang="en-US" sz="2000" dirty="0">
                <a:solidFill>
                  <a:srgbClr val="2D2D2D"/>
                </a:solidFill>
                <a:latin typeface="Helvetica" panose="020B0604020202020204" pitchFamily="34" charset="0"/>
                <a:cs typeface="Helvetica" panose="020B0604020202020204" pitchFamily="34" charset="0"/>
              </a:rPr>
              <a:t>partnership with Lone Star College, designed to broaden participation of underrepresented populations in the geosciences</a:t>
            </a:r>
          </a:p>
          <a:p>
            <a:pPr lvl="1"/>
            <a:r>
              <a:rPr lang="en-US" sz="2000" i="1" dirty="0">
                <a:solidFill>
                  <a:srgbClr val="2D2D2D"/>
                </a:solidFill>
                <a:latin typeface="Helvetica" panose="020B0604020202020204" pitchFamily="34" charset="0"/>
                <a:cs typeface="Helvetica" panose="020B0604020202020204" pitchFamily="34" charset="0"/>
              </a:rPr>
              <a:t>Data Science for Energy Transition </a:t>
            </a:r>
            <a:r>
              <a:rPr lang="en-US" sz="2000" dirty="0">
                <a:solidFill>
                  <a:srgbClr val="2D2D2D"/>
                </a:solidFill>
                <a:latin typeface="Helvetica" panose="020B0604020202020204" pitchFamily="34" charset="0"/>
                <a:cs typeface="Helvetica" panose="020B0604020202020204" pitchFamily="34" charset="0"/>
              </a:rPr>
              <a:t>summer bootcamp partnership with University of Houston, offering a path into energy transition research to students of any major</a:t>
            </a:r>
          </a:p>
          <a:p>
            <a:pPr lvl="1"/>
            <a:r>
              <a:rPr lang="en-US" sz="2000" dirty="0">
                <a:solidFill>
                  <a:srgbClr val="2D2D2D"/>
                </a:solidFill>
                <a:latin typeface="Helvetica" panose="020B0604020202020204" pitchFamily="34" charset="0"/>
                <a:cs typeface="Helvetica" panose="020B0604020202020204" pitchFamily="34" charset="0"/>
              </a:rPr>
              <a:t>Workforce-based Engineering Technology courses offered for Quanta Services </a:t>
            </a:r>
          </a:p>
          <a:p>
            <a:pPr lvl="1"/>
            <a:r>
              <a:rPr lang="en-US" sz="2000" i="1" dirty="0">
                <a:solidFill>
                  <a:srgbClr val="2D2D2D"/>
                </a:solidFill>
                <a:latin typeface="Helvetica" panose="020B0604020202020204" pitchFamily="34" charset="0"/>
                <a:cs typeface="Helvetica" panose="020B0604020202020204" pitchFamily="34" charset="0"/>
              </a:rPr>
              <a:t>Building an Engaging Placed-Based Geography Learning Community in Metro Houston</a:t>
            </a:r>
            <a:r>
              <a:rPr lang="en-US" sz="2000" dirty="0">
                <a:solidFill>
                  <a:srgbClr val="2D2D2D"/>
                </a:solidFill>
                <a:latin typeface="Helvetica" panose="020B0604020202020204" pitchFamily="34" charset="0"/>
                <a:cs typeface="Helvetica" panose="020B0604020202020204" pitchFamily="34" charset="0"/>
              </a:rPr>
              <a:t> project </a:t>
            </a:r>
            <a:r>
              <a:rPr lang="en-US" sz="2000">
                <a:solidFill>
                  <a:srgbClr val="2D2D2D"/>
                </a:solidFill>
                <a:latin typeface="Helvetica" panose="020B0604020202020204" pitchFamily="34" charset="0"/>
                <a:cs typeface="Helvetica" panose="020B0604020202020204" pitchFamily="34" charset="0"/>
              </a:rPr>
              <a:t>funded by National </a:t>
            </a:r>
            <a:r>
              <a:rPr lang="en-US" sz="2000" dirty="0">
                <a:solidFill>
                  <a:srgbClr val="2D2D2D"/>
                </a:solidFill>
                <a:latin typeface="Helvetica" panose="020B0604020202020204" pitchFamily="34" charset="0"/>
                <a:cs typeface="Helvetica" panose="020B0604020202020204" pitchFamily="34" charset="0"/>
              </a:rPr>
              <a:t>Geographic Society, bridges secondary and post-secondary geography curricula by equipping high school teachers to offer place-based learning</a:t>
            </a:r>
            <a:r>
              <a:rPr lang="en-US" sz="1600" b="1" i="0" cap="all" dirty="0">
                <a:solidFill>
                  <a:srgbClr val="FFFFFF"/>
                </a:solidFill>
                <a:effectLst/>
                <a:latin typeface="montserrat-bold"/>
              </a:rPr>
              <a:t> AN ENGAGING PLACE - BASED GEOGRAPHY LEARNING COMMUNITY IN METRO HOUSTON</a:t>
            </a:r>
            <a:endParaRPr lang="en-US" sz="1600" b="0" i="0" cap="all" dirty="0">
              <a:solidFill>
                <a:srgbClr val="FFFFFF"/>
              </a:solidFill>
              <a:effectLst/>
              <a:latin typeface="montserrat-bold"/>
            </a:endParaRPr>
          </a:p>
          <a:p>
            <a:pPr lvl="1"/>
            <a:endParaRPr lang="en-US" sz="2000" dirty="0">
              <a:solidFill>
                <a:srgbClr val="2D2D2D"/>
              </a:solidFill>
              <a:latin typeface="Helvetica" panose="020B0604020202020204" pitchFamily="34" charset="0"/>
              <a:cs typeface="Helvetica" panose="020B0604020202020204" pitchFamily="34" charset="0"/>
            </a:endParaRPr>
          </a:p>
          <a:p>
            <a:pPr marL="457200" lvl="1" indent="0">
              <a:buNone/>
            </a:pPr>
            <a:endParaRPr lang="en-US" sz="2000" dirty="0">
              <a:solidFill>
                <a:srgbClr val="2D2D2D"/>
              </a:solidFill>
              <a:latin typeface="Helvetica" panose="020B0604020202020204" pitchFamily="34" charset="0"/>
              <a:cs typeface="Helvetica" panose="020B0604020202020204" pitchFamily="34" charset="0"/>
            </a:endParaRPr>
          </a:p>
          <a:p>
            <a:pPr marL="457200" lvl="1" indent="0">
              <a:buNone/>
            </a:pPr>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711632943"/>
              </p:ext>
            </p:extLst>
          </p:nvPr>
        </p:nvGraphicFramePr>
        <p:xfrm>
          <a:off x="838199" y="1372630"/>
          <a:ext cx="10515600" cy="509261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Mathematics Student Success Initiative: Faculty Stabilization</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$343,094</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funding converts 10 pool faculty FTE to 10 visiting assistant professor lines. Adjunct and lecturer faculty positions are difficult to fill, but new PhDs are often looking for teaching/research experience for 1 – 3 years before beginning tenure-track positions. These VAPs can provide quality classroom instruction and research collaborations for current faculty. If the Department can redirect energy normally spent on hiring and onboarding adjunct faculty, then it can focus on students and student success efforts. If the SAM Center can reliably count on availability of course sections, then it can focus its attention on other student support needs.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 immediate risk is that COSET will be unable to offer up to 80 sections of required mathematics courses per year. With an average of 30 students per section, this impacts approximately 2400 students per year.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5" name="Chart 4" descr="Undergraduate Course Coverage Fall 2022">
            <a:extLst>
              <a:ext uri="{FF2B5EF4-FFF2-40B4-BE49-F238E27FC236}">
                <a16:creationId xmlns:a16="http://schemas.microsoft.com/office/drawing/2014/main" id="{4D438B8B-5A77-CE33-1E2E-B54DCB2940E5}"/>
              </a:ext>
            </a:extLst>
          </p:cNvPr>
          <p:cNvGraphicFramePr>
            <a:graphicFrameLocks/>
          </p:cNvGraphicFramePr>
          <p:nvPr>
            <p:extLst>
              <p:ext uri="{D42A27DB-BD31-4B8C-83A1-F6EECF244321}">
                <p14:modId xmlns:p14="http://schemas.microsoft.com/office/powerpoint/2010/main" val="2050418784"/>
              </p:ext>
            </p:extLst>
          </p:nvPr>
        </p:nvGraphicFramePr>
        <p:xfrm>
          <a:off x="2035629" y="1521726"/>
          <a:ext cx="7944713" cy="4302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164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3875579172"/>
              </p:ext>
            </p:extLst>
          </p:nvPr>
        </p:nvGraphicFramePr>
        <p:xfrm>
          <a:off x="838199" y="1372630"/>
          <a:ext cx="10515600" cy="493020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Agricultural Sciences Lecturer for SHSU/Blinn Partnership</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p>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$93,945</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initiative would fund a lecturer to teach (PLSC 2399 and ANSC 2360) for the SHSU/Blinn dual enrollment partnership. This person will also advise Blinn students wishing to pursue a degree at SHSU. The funds support a salary, benefits, course supplies, and the cost to travel to Blinn campuses. This would benefit students wishing to transfer from Blinn to SHSU and develop an SHSU presence at both Blinn campuses to create recruiting pipeline not only for Agricultural Sciences but also for associated STEM programs.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SHSU could not offer Plant Science and Animal Science courses on Blinn College campuses. This would jeopardize the partnership recently established.</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1825</Words>
  <Application>Microsoft Office PowerPoint</Application>
  <PresentationFormat>Widescreen</PresentationFormat>
  <Paragraphs>227</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Helvetica</vt:lpstr>
      <vt:lpstr>Helvetica Neue</vt:lpstr>
      <vt:lpstr>Helvetica Oblique</vt:lpstr>
      <vt:lpstr>montserrat-bold</vt:lpstr>
      <vt:lpstr>Office Theme 2013 - 2022</vt:lpstr>
      <vt:lpstr>College of Science &amp; Engineering Technology</vt:lpstr>
      <vt:lpstr>Science and Engineering Technology</vt:lpstr>
      <vt:lpstr>FY 2023 Accomplishments</vt:lpstr>
      <vt:lpstr>FY 2023 Accomplishments</vt:lpstr>
      <vt:lpstr>FY 2023 Accomplishments</vt:lpstr>
      <vt:lpstr>FY 2023 Accomplishments</vt:lpstr>
      <vt:lpstr>Budget Request</vt:lpstr>
      <vt:lpstr>Supportive Data</vt:lpstr>
      <vt:lpstr>Budget Request</vt:lpstr>
      <vt:lpstr>Budget Request</vt:lpstr>
      <vt:lpstr>Supportive Data</vt:lpstr>
      <vt:lpstr>Budget Request</vt:lpstr>
      <vt:lpstr>Supportive Data</vt:lpstr>
      <vt:lpstr>Budget Request</vt:lpstr>
      <vt:lpstr>Supportive Data</vt:lpstr>
      <vt:lpstr>Summary of Budget Requests</vt:lpstr>
      <vt:lpstr>Self-funded New Initiatives </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7</cp:revision>
  <dcterms:created xsi:type="dcterms:W3CDTF">2023-01-09T16:14:47Z</dcterms:created>
  <dcterms:modified xsi:type="dcterms:W3CDTF">2023-03-30T14:43:03Z</dcterms:modified>
</cp:coreProperties>
</file>